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82" r:id="rId6"/>
    <p:sldId id="257" r:id="rId8"/>
    <p:sldId id="258" r:id="rId9"/>
    <p:sldId id="318" r:id="rId10"/>
    <p:sldId id="319" r:id="rId11"/>
    <p:sldId id="306" r:id="rId12"/>
    <p:sldId id="307" r:id="rId13"/>
    <p:sldId id="308" r:id="rId14"/>
    <p:sldId id="259" r:id="rId15"/>
    <p:sldId id="309" r:id="rId16"/>
    <p:sldId id="310" r:id="rId17"/>
    <p:sldId id="266" r:id="rId18"/>
    <p:sldId id="311" r:id="rId19"/>
    <p:sldId id="312" r:id="rId20"/>
    <p:sldId id="313" r:id="rId21"/>
    <p:sldId id="314" r:id="rId22"/>
    <p:sldId id="262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744" y="77"/>
      </p:cViewPr>
      <p:guideLst>
        <p:guide orient="horz" pos="2134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65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F48A6-DF25-496A-8A21-6E9FFB89D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05F7-D68E-4921-BD2A-AB72817AE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F8DD2-F062-4B37-B7F2-89DDC6E48F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446E5-169B-4BEE-9A62-A03E67A9E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951E0-72A3-4BC5-83E5-86455B4DA2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67448-A548-4367-BCCC-03D5EE9AAD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E858E-32C3-4C30-AAE4-59D08D29F7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tags" Target="../tags/tag4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8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7457" y="566057"/>
            <a:ext cx="11506200" cy="5725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3447" y="352048"/>
            <a:ext cx="6485106" cy="428017"/>
          </a:xfrm>
          <a:prstGeom prst="rect">
            <a:avLst/>
          </a:prstGeom>
          <a:solidFill>
            <a:srgbClr val="01A89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0225" y="6008914"/>
            <a:ext cx="1411550" cy="566057"/>
          </a:xfrm>
          <a:prstGeom prst="rect">
            <a:avLst/>
          </a:prstGeom>
          <a:solidFill>
            <a:srgbClr val="01A89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9834" y="4471493"/>
            <a:ext cx="4686534" cy="1338234"/>
          </a:xfrm>
          <a:prstGeom prst="rect">
            <a:avLst/>
          </a:prstGeom>
          <a:solidFill>
            <a:srgbClr val="0C28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28858" y="2149092"/>
            <a:ext cx="212909" cy="1338234"/>
          </a:xfrm>
          <a:prstGeom prst="rect">
            <a:avLst/>
          </a:prstGeom>
          <a:solidFill>
            <a:srgbClr val="01A89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7185" y="1497965"/>
            <a:ext cx="5888355" cy="3517265"/>
          </a:xfrm>
          <a:prstGeom prst="rect">
            <a:avLst/>
          </a:prstGeom>
          <a:blipFill dpi="0" rotWithShape="1">
            <a:blip r:embed="rId1"/>
            <a:srcRect/>
            <a:stretch>
              <a:fillRect l="-2393" t="-25138" r="-4686" b="-32004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82043" y="4824395"/>
            <a:ext cx="3446871" cy="619414"/>
            <a:chOff x="7882043" y="4824395"/>
            <a:chExt cx="3446871" cy="619414"/>
          </a:xfrm>
        </p:grpSpPr>
        <p:sp>
          <p:nvSpPr>
            <p:cNvPr id="21" name="文本框 20"/>
            <p:cNvSpPr txBox="1"/>
            <p:nvPr/>
          </p:nvSpPr>
          <p:spPr>
            <a:xfrm>
              <a:off x="8583780" y="4824395"/>
              <a:ext cx="2745134" cy="5340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502020204030204"/>
                  <a:ea typeface="思源黑体 CN Regular"/>
                  <a:cs typeface="+mn-ea"/>
                  <a:sym typeface="+mn-lt"/>
                </a:rPr>
                <a:t>北京出版社</a:t>
              </a:r>
              <a:endPara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882043" y="4863237"/>
              <a:ext cx="580572" cy="580572"/>
              <a:chOff x="728889" y="5348812"/>
              <a:chExt cx="580572" cy="58057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728889" y="5348812"/>
                <a:ext cx="580572" cy="580572"/>
              </a:xfrm>
              <a:prstGeom prst="ellipse">
                <a:avLst/>
              </a:prstGeom>
              <a:solidFill>
                <a:srgbClr val="01A89E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F0502020204030204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24" name="Oval 4"/>
              <p:cNvSpPr/>
              <p:nvPr/>
            </p:nvSpPr>
            <p:spPr>
              <a:xfrm>
                <a:off x="868130" y="5500525"/>
                <a:ext cx="302090" cy="277146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502020204030204"/>
                  <a:ea typeface="思源黑体 CN Regular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7150100" y="1941195"/>
            <a:ext cx="3575050" cy="17532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电工电子 </a:t>
            </a:r>
            <a:endParaRPr kumimoji="0" lang="zh-CN" altLang="en-US" sz="5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（第二版）</a:t>
            </a:r>
            <a:endParaRPr kumimoji="0" lang="zh-CN" altLang="en-US" sz="5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0" grpId="0" animBg="1"/>
          <p:bldP spid="11" grpId="0" animBg="1"/>
          <p:bldP spid="6" grpId="0" bldLvl="0" animBg="1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0" grpId="0" animBg="1"/>
          <p:bldP spid="11" grpId="0" animBg="1"/>
          <p:bldP spid="6" grpId="0" bldLvl="0" animBg="1"/>
          <p:bldP spid="2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8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7457" y="566057"/>
            <a:ext cx="11506200" cy="5725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1053174" y="2399830"/>
            <a:ext cx="5347504" cy="2697838"/>
          </a:xfrm>
          <a:prstGeom prst="frame">
            <a:avLst>
              <a:gd name="adj1" fmla="val 6093"/>
            </a:avLst>
          </a:prstGeom>
          <a:solidFill>
            <a:srgbClr val="0C28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06250" y="1760332"/>
            <a:ext cx="2993740" cy="4531611"/>
          </a:xfrm>
          <a:prstGeom prst="rect">
            <a:avLst/>
          </a:prstGeom>
          <a:blipFill dpi="0" rotWithShape="1">
            <a:blip r:embed="rId1"/>
            <a:srcRect/>
            <a:stretch>
              <a:fillRect l="-89020" t="-38926" r="-154568" b="-12411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849917" y="566057"/>
            <a:ext cx="2993740" cy="4531611"/>
          </a:xfrm>
          <a:prstGeom prst="rect">
            <a:avLst/>
          </a:prstGeom>
          <a:blipFill dpi="0" rotWithShape="1">
            <a:blip r:embed="rId1"/>
            <a:srcRect/>
            <a:stretch>
              <a:fillRect l="-197368" t="-12572" r="-46220" b="-38765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402285" y="2965887"/>
            <a:ext cx="3077029" cy="2697838"/>
            <a:chOff x="7750628" y="3302055"/>
            <a:chExt cx="3077029" cy="2697838"/>
          </a:xfrm>
        </p:grpSpPr>
        <p:sp>
          <p:nvSpPr>
            <p:cNvPr id="43" name="矩形 42"/>
            <p:cNvSpPr/>
            <p:nvPr/>
          </p:nvSpPr>
          <p:spPr>
            <a:xfrm>
              <a:off x="7750628" y="3302055"/>
              <a:ext cx="3077029" cy="2697838"/>
            </a:xfrm>
            <a:prstGeom prst="rect">
              <a:avLst/>
            </a:prstGeom>
            <a:solidFill>
              <a:srgbClr val="01A89E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022173" y="3774865"/>
              <a:ext cx="2533938" cy="17532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502020204030204"/>
                  <a:ea typeface="思源黑体 CN Regular"/>
                  <a:cs typeface="+mn-ea"/>
                  <a:sym typeface="+mn-lt"/>
                </a:rPr>
                <a:t>任务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502020204030204"/>
                  <a:ea typeface="思源黑体 CN Regular"/>
                  <a:cs typeface="+mn-ea"/>
                  <a:sym typeface="+mn-lt"/>
                </a:rPr>
                <a:t>二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946938" y="3695434"/>
              <a:ext cx="2684408" cy="191969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651368" y="2779253"/>
            <a:ext cx="3356688" cy="1938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C283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熟悉稳压电路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C2834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0" grpId="0" animBg="1"/>
          <p:bldP spid="41" grpId="0" animBg="1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0" grpId="0" animBg="1"/>
          <p:bldP spid="41" grpId="0" animBg="1"/>
          <p:bldP spid="4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6690" y="302895"/>
            <a:ext cx="41992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任务描述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984250" y="1044575"/>
            <a:ext cx="10589895" cy="17532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稳压电路作为直流稳压电源的最后一个组成部分，它的性能好坏对整个电路的影响很大。稳压电路按电压调整元件与负载连接方式的不同分为两种类型：并联型稳压电路，即调整元件与负载并联，如图 7.2.1（a）所示；串联型稳压电路，即调整元件与负载串联，如图 7.2.1（b）所示。一般情况下，并联型稳压电路的调整元件采用稳压二极管，串联型稳压电路的调整元件采用三极管。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7610" y="3309620"/>
            <a:ext cx="7623810" cy="293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6690" y="302895"/>
            <a:ext cx="41992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任务目标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 rot="14400000">
            <a:off x="4477042" y="377412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 flipH="1">
            <a:off x="5238447" y="292207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3"/>
            </p:custDataLst>
          </p:nvPr>
        </p:nvSpPr>
        <p:spPr bwMode="auto">
          <a:xfrm rot="3600000">
            <a:off x="5024892" y="4368361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 bwMode="auto">
          <a:xfrm rot="5400000">
            <a:off x="5898456" y="3341719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14"/>
          <p:cNvSpPr/>
          <p:nvPr>
            <p:custDataLst>
              <p:tags r:id="rId5"/>
            </p:custDataLst>
          </p:nvPr>
        </p:nvSpPr>
        <p:spPr bwMode="auto">
          <a:xfrm rot="3594430">
            <a:off x="6779572" y="4373832"/>
            <a:ext cx="461104" cy="4611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6"/>
          <p:cNvSpPr/>
          <p:nvPr>
            <p:custDataLst>
              <p:tags r:id="rId6"/>
            </p:custDataLst>
          </p:nvPr>
        </p:nvSpPr>
        <p:spPr>
          <a:xfrm rot="13140956" flipH="1">
            <a:off x="5133486" y="3692886"/>
            <a:ext cx="1269996" cy="639799"/>
          </a:xfrm>
          <a:custGeom>
            <a:avLst/>
            <a:gdLst>
              <a:gd name="connsiteX0" fmla="*/ 634998 w 1269996"/>
              <a:gd name="connsiteY0" fmla="*/ 0 h 639799"/>
              <a:gd name="connsiteX1" fmla="*/ 1267819 w 1269996"/>
              <a:gd name="connsiteY1" fmla="*/ 262123 h 639799"/>
              <a:gd name="connsiteX2" fmla="*/ 1269996 w 1269996"/>
              <a:gd name="connsiteY2" fmla="*/ 264762 h 639799"/>
              <a:gd name="connsiteX3" fmla="*/ 901061 w 1269996"/>
              <a:gd name="connsiteY3" fmla="*/ 639799 h 639799"/>
              <a:gd name="connsiteX4" fmla="*/ 896125 w 1269996"/>
              <a:gd name="connsiteY4" fmla="*/ 633817 h 639799"/>
              <a:gd name="connsiteX5" fmla="*/ 634998 w 1269996"/>
              <a:gd name="connsiteY5" fmla="*/ 525654 h 639799"/>
              <a:gd name="connsiteX6" fmla="*/ 373871 w 1269996"/>
              <a:gd name="connsiteY6" fmla="*/ 633817 h 639799"/>
              <a:gd name="connsiteX7" fmla="*/ 368936 w 1269996"/>
              <a:gd name="connsiteY7" fmla="*/ 639799 h 639799"/>
              <a:gd name="connsiteX8" fmla="*/ 0 w 1269996"/>
              <a:gd name="connsiteY8" fmla="*/ 264762 h 639799"/>
              <a:gd name="connsiteX9" fmla="*/ 2177 w 1269996"/>
              <a:gd name="connsiteY9" fmla="*/ 262123 h 639799"/>
              <a:gd name="connsiteX10" fmla="*/ 634998 w 1269996"/>
              <a:gd name="connsiteY10" fmla="*/ 0 h 63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9996" h="639799">
                <a:moveTo>
                  <a:pt x="634998" y="0"/>
                </a:moveTo>
                <a:cubicBezTo>
                  <a:pt x="882130" y="0"/>
                  <a:pt x="1105866" y="100170"/>
                  <a:pt x="1267819" y="262123"/>
                </a:cubicBezTo>
                <a:lnTo>
                  <a:pt x="1269996" y="264762"/>
                </a:lnTo>
                <a:lnTo>
                  <a:pt x="901061" y="639799"/>
                </a:lnTo>
                <a:lnTo>
                  <a:pt x="896125" y="633817"/>
                </a:lnTo>
                <a:cubicBezTo>
                  <a:pt x="829297" y="566988"/>
                  <a:pt x="736975" y="525654"/>
                  <a:pt x="634998" y="525654"/>
                </a:cubicBezTo>
                <a:cubicBezTo>
                  <a:pt x="533022" y="525654"/>
                  <a:pt x="440699" y="566988"/>
                  <a:pt x="373871" y="633817"/>
                </a:cubicBezTo>
                <a:lnTo>
                  <a:pt x="368936" y="639799"/>
                </a:lnTo>
                <a:lnTo>
                  <a:pt x="0" y="264762"/>
                </a:lnTo>
                <a:lnTo>
                  <a:pt x="2177" y="262123"/>
                </a:lnTo>
                <a:cubicBezTo>
                  <a:pt x="164130" y="100170"/>
                  <a:pt x="387866" y="0"/>
                  <a:pt x="634998" y="0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3"/>
          <p:cNvSpPr/>
          <p:nvPr>
            <p:custDataLst>
              <p:tags r:id="rId7"/>
            </p:custDataLst>
          </p:nvPr>
        </p:nvSpPr>
        <p:spPr>
          <a:xfrm rot="7200000" flipH="1">
            <a:off x="6010771" y="3778633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5905369" y="2060715"/>
            <a:ext cx="444951" cy="444952"/>
          </a:xfrm>
          <a:prstGeom prst="ellipse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 bwMode="auto">
          <a:xfrm>
            <a:off x="6359525" y="1682115"/>
            <a:ext cx="2787650" cy="86487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p>
            <a:pPr algn="l" fontAlgn="auto">
              <a:lnSpc>
                <a:spcPct val="120000"/>
              </a:lnSpc>
            </a:pPr>
            <a:r>
              <a:rPr lang="zh-CN" altLang="en-US" b="1" spc="300">
                <a:solidFill>
                  <a:srgbClr val="1F74AD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2. 会计算稳压电源的技术指标。</a:t>
            </a:r>
            <a:endParaRPr lang="zh-CN" altLang="en-US" b="1" spc="300">
              <a:solidFill>
                <a:srgbClr val="1F74AD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3689518" y="4360642"/>
            <a:ext cx="444951" cy="444952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椭圆 22"/>
          <p:cNvSpPr/>
          <p:nvPr>
            <p:custDataLst>
              <p:tags r:id="rId11"/>
            </p:custDataLst>
          </p:nvPr>
        </p:nvSpPr>
        <p:spPr>
          <a:xfrm>
            <a:off x="8145602" y="4327566"/>
            <a:ext cx="444951" cy="444952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 bwMode="auto">
          <a:xfrm>
            <a:off x="8649335" y="4026535"/>
            <a:ext cx="2787650" cy="101409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3. 会计算稳压管稳压电路，会进行限流电阻的选择。</a:t>
            </a:r>
            <a:endParaRPr lang="zh-CN" altLang="en-US" b="1" spc="300" dirty="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 bwMode="auto">
          <a:xfrm>
            <a:off x="716280" y="4026535"/>
            <a:ext cx="2787650" cy="1185545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69A35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1. 会画并联型、串联型稳压电路，并应用到实际生活中。</a:t>
            </a:r>
            <a:endParaRPr lang="zh-CN" altLang="en-US" b="1" spc="300" dirty="0">
              <a:solidFill>
                <a:srgbClr val="69A35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6690" y="302895"/>
            <a:ext cx="41992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spc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ea"/>
              </a:rPr>
              <a:t>一、并联型稳压电路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094480"/>
            <a:ext cx="12192000" cy="2763520"/>
          </a:xfrm>
          <a:prstGeom prst="rect">
            <a:avLst/>
          </a:prstGeom>
          <a:blipFill dpi="0" rotWithShape="1">
            <a:blip r:embed="rId1"/>
            <a:srcRect/>
            <a:stretch>
              <a:fillRect l="-1490" t="-114681" r="-1490" b="-88198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5495" y="1796415"/>
            <a:ext cx="4706620" cy="2690495"/>
            <a:chOff x="1638801" y="1802754"/>
            <a:chExt cx="3853304" cy="1922147"/>
          </a:xfrm>
        </p:grpSpPr>
        <p:sp>
          <p:nvSpPr>
            <p:cNvPr id="22" name="矩形 21"/>
            <p:cNvSpPr/>
            <p:nvPr/>
          </p:nvSpPr>
          <p:spPr>
            <a:xfrm>
              <a:off x="1638801" y="1802754"/>
              <a:ext cx="3551666" cy="1922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983542" y="1802754"/>
              <a:ext cx="508563" cy="1922147"/>
            </a:xfrm>
            <a:prstGeom prst="rect">
              <a:avLst/>
            </a:prstGeom>
            <a:solidFill>
              <a:srgbClr val="01A89E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1846231" y="1960626"/>
              <a:ext cx="2875941" cy="16068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（一）稳压二极管</a:t>
              </a:r>
              <a:endPara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稳压二极管（简称稳压管）是一种特殊二极管，具有稳定电压的作用。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稳压二极管和普通二极管的主要区别在于，稳压二极管工作在反向击穿可逆状态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。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46445" y="1796415"/>
            <a:ext cx="4706620" cy="2690495"/>
            <a:chOff x="6699895" y="1802754"/>
            <a:chExt cx="3853304" cy="1922147"/>
          </a:xfrm>
        </p:grpSpPr>
        <p:sp>
          <p:nvSpPr>
            <p:cNvPr id="28" name="矩形 27"/>
            <p:cNvSpPr/>
            <p:nvPr/>
          </p:nvSpPr>
          <p:spPr>
            <a:xfrm>
              <a:off x="6699895" y="1802754"/>
              <a:ext cx="3551666" cy="1922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044636" y="1802754"/>
              <a:ext cx="508563" cy="1922147"/>
            </a:xfrm>
            <a:prstGeom prst="rect">
              <a:avLst/>
            </a:prstGeom>
            <a:solidFill>
              <a:srgbClr val="0C28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7066406" y="1960174"/>
              <a:ext cx="2818755" cy="16068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（二）并联型稳压电路</a:t>
              </a:r>
              <a:endPara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电阻 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R 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为限流电阻，用来限制流过稳压管的电流 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I</a:t>
              </a:r>
              <a:r>
                <a:rPr kumimoji="0" lang="en-US" altLang="zh-CN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Z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；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R</a:t>
              </a:r>
              <a:r>
                <a:rPr kumimoji="0" lang="en-US" altLang="zh-CN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L 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为负载电阻，其两端的输出电压 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U</a:t>
              </a:r>
              <a:r>
                <a:rPr kumimoji="0" lang="en-US" altLang="zh-CN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o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等于稳压二极管的稳定电压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U</a:t>
              </a:r>
              <a:r>
                <a:rPr kumimoji="0" lang="en-US" altLang="zh-CN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Z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；负载电流为 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I</a:t>
              </a:r>
              <a:r>
                <a:rPr kumimoji="0" lang="en-US" altLang="zh-CN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doniPS" panose="02070603060706090303" charset="0"/>
                  <a:ea typeface="微软雅黑" panose="020B0503020204020204" charset="-122"/>
                  <a:cs typeface="BodoniPS" panose="02070603060706090303" charset="0"/>
                  <a:sym typeface="+mn-lt"/>
                </a:rPr>
                <a:t>o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。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6690" y="302895"/>
            <a:ext cx="41992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spc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二、串联型稳压电路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817880" y="1944370"/>
            <a:ext cx="5325745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利用三极管组成的串联型稳压电路如图 7.2.4 所示，三极管作为调整元件与负载串联。图 7.2.4 所示电路中，电阻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R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既是稳压二极管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U</a:t>
            </a:r>
            <a:r>
              <a:rPr kumimoji="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Z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的限流电阻，又为三极管 VT 的基极电流提供通路，保证三极管工作在放大状态。稳压管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U</a:t>
            </a:r>
            <a:r>
              <a:rPr kumimoji="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Z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工作在反向击穿状态，其两端电压稳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定，几乎不随外电路状态而变化，可以认为是恒定在稳压值上。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0" y="2081530"/>
            <a:ext cx="3590925" cy="26955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100070" y="438150"/>
            <a:ext cx="5687695" cy="7308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spc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三、稳压电源的主要技术指标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 rot="5400000">
            <a:off x="5970145" y="2661958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 rot="16200000" flipH="1">
            <a:off x="4445717" y="2661958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任意多边形 1"/>
          <p:cNvSpPr/>
          <p:nvPr>
            <p:custDataLst>
              <p:tags r:id="rId3"/>
            </p:custDataLst>
          </p:nvPr>
        </p:nvSpPr>
        <p:spPr bwMode="auto">
          <a:xfrm>
            <a:off x="6785049" y="3198353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 bwMode="auto">
          <a:xfrm>
            <a:off x="4997741" y="3198353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 bwMode="auto">
          <a:xfrm>
            <a:off x="634703" y="3000054"/>
            <a:ext cx="2787706" cy="444952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1F74AD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（一）特性指标</a:t>
            </a:r>
            <a:endParaRPr lang="zh-CN" altLang="en-US" b="1" spc="300" dirty="0">
              <a:solidFill>
                <a:srgbClr val="1F74AD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 bwMode="auto">
          <a:xfrm>
            <a:off x="635000" y="3499485"/>
            <a:ext cx="3740150" cy="1148715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algn="l" latinLnBrk="0">
              <a:lnSpc>
                <a:spcPct val="130000"/>
              </a:lnSpc>
            </a:pPr>
            <a:r>
              <a:rPr lang="zh-CN" altLang="en-US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表明稳压电源工作特性的参数。例如：允许输入的电压、输出电压及可调范围、输出电流等。</a:t>
            </a:r>
            <a:endParaRPr lang="zh-CN" altLang="en-US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 bwMode="auto">
          <a:xfrm>
            <a:off x="7897852" y="3000054"/>
            <a:ext cx="2787706" cy="444952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p>
            <a:pPr algn="l" latinLnBrk="0">
              <a:lnSpc>
                <a:spcPct val="120000"/>
              </a:lnSpc>
            </a:pPr>
            <a:r>
              <a:rPr lang="zh-CN" altLang="en-US" b="1" spc="30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（二）质量指标</a:t>
            </a:r>
            <a:endParaRPr lang="zh-CN" altLang="en-US" b="1" spc="30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 bwMode="auto">
          <a:xfrm>
            <a:off x="7898130" y="3498850"/>
            <a:ext cx="3569970" cy="1662430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algn="l" latinLnBrk="0">
              <a:lnSpc>
                <a:spcPct val="130000"/>
              </a:lnSpc>
            </a:pPr>
            <a:r>
              <a:rPr lang="zh-CN" altLang="en-US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衡量稳压电源性能优劣的参数。</a:t>
            </a:r>
            <a:endParaRPr lang="zh-CN" altLang="en-US" b="0" spc="15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latinLnBrk="0">
              <a:lnSpc>
                <a:spcPct val="130000"/>
              </a:lnSpc>
            </a:pPr>
            <a:r>
              <a:rPr lang="zh-CN" altLang="en-US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1. 稳压系数 S</a:t>
            </a:r>
            <a:r>
              <a:rPr lang="zh-CN" altLang="en-US" b="0" spc="150" baseline="-2500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zh-CN" altLang="en-US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b="0" spc="15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latinLnBrk="0">
              <a:lnSpc>
                <a:spcPct val="130000"/>
              </a:lnSpc>
            </a:pPr>
            <a:r>
              <a:rPr lang="zh-CN" altLang="en-US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2. 输出电阻 r</a:t>
            </a:r>
            <a:r>
              <a:rPr lang="zh-CN" altLang="en-US" b="0" spc="150" baseline="-2500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o</a:t>
            </a:r>
            <a:r>
              <a:rPr lang="zh-CN" altLang="en-US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b="0" spc="15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latinLnBrk="0">
              <a:lnSpc>
                <a:spcPct val="130000"/>
              </a:lnSpc>
            </a:pPr>
            <a:r>
              <a:rPr lang="zh-CN" altLang="en-US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3. 电压调整率 K</a:t>
            </a:r>
            <a:r>
              <a:rPr lang="zh-CN" altLang="en-US" b="0" spc="150" baseline="-2500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en-US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b="0" spc="15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latinLnBrk="0">
              <a:lnSpc>
                <a:spcPct val="130000"/>
              </a:lnSpc>
            </a:pPr>
            <a:r>
              <a:rPr lang="zh-CN" altLang="en-US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4. 电流调整率 K</a:t>
            </a:r>
            <a:r>
              <a:rPr lang="zh-CN" altLang="en-US" b="0" spc="150" baseline="-2500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b="0" spc="15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6690" y="302895"/>
            <a:ext cx="41992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spc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四、集成稳压电路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671195" y="1944370"/>
            <a:ext cx="5759450" cy="383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（一）三端固定式集成稳压器</a:t>
            </a:r>
            <a:endParaRPr kumimoji="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这类产品的封装形式有金属壳封装和塑料壳封装两种，如图 7.2.6 所示。它们都有三个管脚，分别是输入端、输出端和公共端，因此称为三端式稳压器。三端固定式集成稳压器有三个端子：输入端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思源黑体 CN Regular"/>
                <a:cs typeface="BodoniPS" panose="02070603060706090303" charset="0"/>
                <a:sym typeface="+mn-lt"/>
              </a:rPr>
              <a:t>U</a:t>
            </a:r>
            <a:r>
              <a:rPr kumimoji="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思源黑体 CN Regular"/>
                <a:cs typeface="BodoniPS" panose="02070603060706090303" charset="0"/>
                <a:sym typeface="+mn-lt"/>
              </a:rPr>
              <a:t>i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、输出端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思源黑体 CN Regular"/>
                <a:cs typeface="BodoniPS" panose="02070603060706090303" charset="0"/>
                <a:sym typeface="+mn-lt"/>
              </a:rPr>
              <a:t> U</a:t>
            </a:r>
            <a:r>
              <a:rPr kumimoji="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思源黑体 CN Regular"/>
                <a:cs typeface="BodoniPS" panose="02070603060706090303" charset="0"/>
                <a:sym typeface="+mn-lt"/>
              </a:rPr>
              <a:t>0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 和公共端 C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OM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。输入端接整流滤波电路，输出端接负载；公共端接输入、输出的公共连接点。其内部由采样、基准、放大、调整和保护等电路组成。保护电路具有过流、过热及短路保护功能。</a:t>
            </a:r>
            <a:endParaRPr kumimoji="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5925" y="2429510"/>
            <a:ext cx="4618355" cy="294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6690" y="302895"/>
            <a:ext cx="41992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spc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四、集成稳压电路</a:t>
            </a:r>
            <a:r>
              <a:rPr lang="en-US" altLang="zh-CN" sz="3200" spc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671195" y="1944370"/>
            <a:ext cx="522097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（二）三端可调式集成稳压器</a:t>
            </a:r>
            <a:endParaRPr kumimoji="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1. 三端可调式集成稳压器组成与应用。</a:t>
            </a:r>
            <a:endParaRPr kumimoji="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三端可调式集成稳压器是在固定式集成稳压器基础上发展起来的。</a:t>
            </a:r>
            <a:endParaRPr kumimoji="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2. 低压差三端稳压器。</a:t>
            </a:r>
            <a:endParaRPr kumimoji="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前述三端稳压器的缺点是输入输出之间必须维持 2</a:t>
            </a:r>
            <a:r>
              <a:rPr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～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rPr>
              <a:t>3 V 的电压差其才能正常地工作，在电池供电的装置中不能使用。</a:t>
            </a:r>
            <a:endParaRPr kumimoji="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8705" y="2593340"/>
            <a:ext cx="4276725" cy="25241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7457" y="566057"/>
            <a:ext cx="11506200" cy="5725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3447" y="352048"/>
            <a:ext cx="6485106" cy="428017"/>
          </a:xfrm>
          <a:prstGeom prst="rect">
            <a:avLst/>
          </a:prstGeom>
          <a:solidFill>
            <a:srgbClr val="01A89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0225" y="6008914"/>
            <a:ext cx="1411550" cy="566057"/>
          </a:xfrm>
          <a:prstGeom prst="rect">
            <a:avLst/>
          </a:prstGeom>
          <a:solidFill>
            <a:srgbClr val="01A89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28858" y="2149092"/>
            <a:ext cx="212909" cy="1338234"/>
          </a:xfrm>
          <a:prstGeom prst="rect">
            <a:avLst/>
          </a:prstGeom>
          <a:solidFill>
            <a:srgbClr val="01A89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7457" y="1498060"/>
            <a:ext cx="5888245" cy="2675106"/>
          </a:xfrm>
          <a:prstGeom prst="rect">
            <a:avLst/>
          </a:prstGeom>
          <a:blipFill dpi="0" rotWithShape="1">
            <a:blip r:embed="rId1"/>
            <a:srcRect/>
            <a:stretch>
              <a:fillRect l="-2393" t="-25138" r="-4686" b="-32004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01854" y="2356336"/>
            <a:ext cx="3248022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感谢观看</a:t>
            </a:r>
            <a:endParaRPr kumimoji="0" lang="zh-CN" altLang="en-US" sz="5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1" grpId="0" animBg="1"/>
          <p:bldP spid="6" grpId="0" animBg="1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1" grpId="0" animBg="1"/>
          <p:bldP spid="6" grpId="0" animBg="1"/>
          <p:bldP spid="2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72"/>
          <p:cNvSpPr/>
          <p:nvPr/>
        </p:nvSpPr>
        <p:spPr>
          <a:xfrm flipV="1">
            <a:off x="1381249" y="-8580"/>
            <a:ext cx="7569758" cy="6866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099" y="0"/>
                </a:lnTo>
                <a:lnTo>
                  <a:pt x="21600" y="21600"/>
                </a:lnTo>
                <a:lnTo>
                  <a:pt x="19543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4C4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>
              <a:cs typeface="+mn-ea"/>
            </a:endParaRPr>
          </a:p>
        </p:txBody>
      </p:sp>
      <p:sp>
        <p:nvSpPr>
          <p:cNvPr id="32" name="任意多边形 28"/>
          <p:cNvSpPr/>
          <p:nvPr/>
        </p:nvSpPr>
        <p:spPr>
          <a:xfrm>
            <a:off x="0" y="0"/>
            <a:ext cx="4537276" cy="6875362"/>
          </a:xfrm>
          <a:custGeom>
            <a:avLst/>
            <a:gdLst>
              <a:gd name="connsiteX0" fmla="*/ 0 w 4537276"/>
              <a:gd name="connsiteY0" fmla="*/ 0 h 6875362"/>
              <a:gd name="connsiteX1" fmla="*/ 1134319 w 4537276"/>
              <a:gd name="connsiteY1" fmla="*/ 0 h 6875362"/>
              <a:gd name="connsiteX2" fmla="*/ 4537276 w 4537276"/>
              <a:gd name="connsiteY2" fmla="*/ 3402957 h 6875362"/>
              <a:gd name="connsiteX3" fmla="*/ 1122744 w 4537276"/>
              <a:gd name="connsiteY3" fmla="*/ 6875362 h 6875362"/>
              <a:gd name="connsiteX4" fmla="*/ 0 w 4537276"/>
              <a:gd name="connsiteY4" fmla="*/ 6875362 h 6875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7276" h="6875362">
                <a:moveTo>
                  <a:pt x="0" y="0"/>
                </a:moveTo>
                <a:lnTo>
                  <a:pt x="1134319" y="0"/>
                </a:lnTo>
                <a:lnTo>
                  <a:pt x="4537276" y="3402957"/>
                </a:lnTo>
                <a:lnTo>
                  <a:pt x="1122744" y="6875362"/>
                </a:lnTo>
                <a:lnTo>
                  <a:pt x="0" y="6875362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l="-86311" t="-11555" r="-77635" b="-4569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任意多边形 30"/>
          <p:cNvSpPr/>
          <p:nvPr/>
        </p:nvSpPr>
        <p:spPr>
          <a:xfrm>
            <a:off x="2268637" y="1"/>
            <a:ext cx="5602147" cy="2806014"/>
          </a:xfrm>
          <a:custGeom>
            <a:avLst/>
            <a:gdLst>
              <a:gd name="connsiteX0" fmla="*/ 0 w 6516629"/>
              <a:gd name="connsiteY0" fmla="*/ 0 h 3264061"/>
              <a:gd name="connsiteX1" fmla="*/ 6516629 w 6516629"/>
              <a:gd name="connsiteY1" fmla="*/ 0 h 3264061"/>
              <a:gd name="connsiteX2" fmla="*/ 3252568 w 6516629"/>
              <a:gd name="connsiteY2" fmla="*/ 3264061 h 326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16629" h="3264061">
                <a:moveTo>
                  <a:pt x="0" y="0"/>
                </a:moveTo>
                <a:lnTo>
                  <a:pt x="6516629" y="0"/>
                </a:lnTo>
                <a:lnTo>
                  <a:pt x="3252568" y="3264061"/>
                </a:lnTo>
                <a:close/>
              </a:path>
            </a:pathLst>
          </a:custGeom>
          <a:solidFill>
            <a:srgbClr val="009140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</a:endParaRPr>
          </a:p>
        </p:txBody>
      </p:sp>
      <p:sp>
        <p:nvSpPr>
          <p:cNvPr id="34" name="任意多边形 30"/>
          <p:cNvSpPr/>
          <p:nvPr/>
        </p:nvSpPr>
        <p:spPr>
          <a:xfrm>
            <a:off x="1400457" y="1"/>
            <a:ext cx="3304530" cy="1655179"/>
          </a:xfrm>
          <a:custGeom>
            <a:avLst/>
            <a:gdLst>
              <a:gd name="connsiteX0" fmla="*/ 0 w 6516629"/>
              <a:gd name="connsiteY0" fmla="*/ 0 h 3264061"/>
              <a:gd name="connsiteX1" fmla="*/ 6516629 w 6516629"/>
              <a:gd name="connsiteY1" fmla="*/ 0 h 3264061"/>
              <a:gd name="connsiteX2" fmla="*/ 3252568 w 6516629"/>
              <a:gd name="connsiteY2" fmla="*/ 3264061 h 326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16629" h="3264061">
                <a:moveTo>
                  <a:pt x="0" y="0"/>
                </a:moveTo>
                <a:lnTo>
                  <a:pt x="6516629" y="0"/>
                </a:lnTo>
                <a:lnTo>
                  <a:pt x="3252568" y="3264061"/>
                </a:lnTo>
                <a:close/>
              </a:path>
            </a:pathLst>
          </a:custGeom>
          <a:solidFill>
            <a:srgbClr val="004C4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788660" y="3183890"/>
            <a:ext cx="6047105" cy="2584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54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rPr>
              <a:t>模块七　</a:t>
            </a:r>
            <a:endParaRPr lang="zh-CN" altLang="en-US" sz="5400" b="1" dirty="0"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</a:endParaRPr>
          </a:p>
          <a:p>
            <a:pPr>
              <a:defRPr/>
            </a:pPr>
            <a:r>
              <a:rPr lang="zh-CN" altLang="en-US" sz="5400" b="1" dirty="0"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rPr>
              <a:t>直流稳压电源的分析与应用</a:t>
            </a:r>
            <a:endParaRPr lang="zh-CN" altLang="en-US" sz="5400" b="1" dirty="0">
              <a:solidFill>
                <a:srgbClr val="004C4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random/>
      </p:transition>
    </mc:Choice>
    <mc:Fallback>
      <p:transition spd="slow" advClick="0" advTm="7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2" grpId="0" bldLvl="0" animBg="1"/>
          <p:bldP spid="33" grpId="0" bldLvl="0" animBg="1"/>
          <p:bldP spid="34" grpId="0" bldLvl="0" animBg="1"/>
          <p:bldP spid="4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  <p:bldP spid="32" grpId="0" bldLvl="0" animBg="1"/>
          <p:bldP spid="33" grpId="0" bldLvl="0" animBg="1"/>
          <p:bldP spid="34" grpId="0" bldLvl="0" animBg="1"/>
          <p:bldP spid="4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8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7457" y="566057"/>
            <a:ext cx="11506200" cy="5725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0" y="4160162"/>
            <a:ext cx="12192000" cy="2697838"/>
          </a:xfrm>
          <a:prstGeom prst="rect">
            <a:avLst/>
          </a:prstGeom>
          <a:blipFill dpi="0" rotWithShape="1">
            <a:blip r:embed="rId1"/>
            <a:srcRect/>
            <a:stretch>
              <a:fillRect l="-3291" t="-135496" r="-3291" b="-85613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10886" y="1633116"/>
            <a:ext cx="667752" cy="1338234"/>
          </a:xfrm>
          <a:prstGeom prst="rect">
            <a:avLst/>
          </a:prstGeom>
          <a:solidFill>
            <a:srgbClr val="01A89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759877" y="1010361"/>
            <a:ext cx="428541" cy="2583744"/>
          </a:xfrm>
          <a:prstGeom prst="rect">
            <a:avLst/>
          </a:prstGeom>
          <a:solidFill>
            <a:srgbClr val="01A89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50628" y="3302055"/>
            <a:ext cx="3077029" cy="2697838"/>
            <a:chOff x="7750628" y="3302055"/>
            <a:chExt cx="3077029" cy="2697838"/>
          </a:xfrm>
        </p:grpSpPr>
        <p:sp>
          <p:nvSpPr>
            <p:cNvPr id="40" name="矩形 39"/>
            <p:cNvSpPr/>
            <p:nvPr/>
          </p:nvSpPr>
          <p:spPr>
            <a:xfrm>
              <a:off x="7750628" y="3302055"/>
              <a:ext cx="3077029" cy="2697838"/>
            </a:xfrm>
            <a:prstGeom prst="rect">
              <a:avLst/>
            </a:prstGeom>
            <a:solidFill>
              <a:srgbClr val="01A89E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022173" y="3774865"/>
              <a:ext cx="253393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502020204030204"/>
                  <a:ea typeface="思源黑体 CN Regular"/>
                  <a:cs typeface="+mn-ea"/>
                  <a:sym typeface="+mn-lt"/>
                </a:rPr>
                <a:t>CONTENTS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946938" y="3695434"/>
              <a:ext cx="2684408" cy="191969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820420" y="1723390"/>
            <a:ext cx="524573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任务一　熟悉直流稳压电源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329680" y="1723390"/>
            <a:ext cx="47478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任务二　熟悉稳压电路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37" grpId="0" animBg="1"/>
          <p:bldP spid="3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37" grpId="0" animBg="1"/>
          <p:bldP spid="38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28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7457" y="566057"/>
            <a:ext cx="11506200" cy="5725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429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1053174" y="2399830"/>
            <a:ext cx="5347504" cy="2697838"/>
          </a:xfrm>
          <a:prstGeom prst="frame">
            <a:avLst>
              <a:gd name="adj1" fmla="val 6093"/>
            </a:avLst>
          </a:prstGeom>
          <a:solidFill>
            <a:srgbClr val="0C28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06250" y="1760332"/>
            <a:ext cx="2993740" cy="4531611"/>
          </a:xfrm>
          <a:prstGeom prst="rect">
            <a:avLst/>
          </a:prstGeom>
          <a:blipFill dpi="0" rotWithShape="1">
            <a:blip r:embed="rId1"/>
            <a:srcRect/>
            <a:stretch>
              <a:fillRect l="-89020" t="-38926" r="-154568" b="-12411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849917" y="566057"/>
            <a:ext cx="2993740" cy="4531611"/>
          </a:xfrm>
          <a:prstGeom prst="rect">
            <a:avLst/>
          </a:prstGeom>
          <a:blipFill dpi="0" rotWithShape="1">
            <a:blip r:embed="rId1"/>
            <a:srcRect/>
            <a:stretch>
              <a:fillRect l="-197368" t="-12572" r="-46220" b="-38765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502020204030204"/>
              <a:ea typeface="思源黑体 CN Regular"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402285" y="2965887"/>
            <a:ext cx="3077029" cy="2697838"/>
            <a:chOff x="7750628" y="3302055"/>
            <a:chExt cx="3077029" cy="2697838"/>
          </a:xfrm>
        </p:grpSpPr>
        <p:sp>
          <p:nvSpPr>
            <p:cNvPr id="43" name="矩形 42"/>
            <p:cNvSpPr/>
            <p:nvPr/>
          </p:nvSpPr>
          <p:spPr>
            <a:xfrm>
              <a:off x="7750628" y="3302055"/>
              <a:ext cx="3077029" cy="2697838"/>
            </a:xfrm>
            <a:prstGeom prst="rect">
              <a:avLst/>
            </a:prstGeom>
            <a:solidFill>
              <a:srgbClr val="01A89E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022173" y="3774865"/>
              <a:ext cx="2533938" cy="17532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502020204030204"/>
                  <a:ea typeface="思源黑体 CN Regular"/>
                  <a:cs typeface="+mn-ea"/>
                  <a:sym typeface="+mn-lt"/>
                </a:rPr>
                <a:t>任务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F0502020204030204"/>
                  <a:ea typeface="思源黑体 CN Regular"/>
                  <a:cs typeface="+mn-ea"/>
                  <a:sym typeface="+mn-lt"/>
                </a:rPr>
                <a:t>一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946938" y="3695434"/>
              <a:ext cx="2684408" cy="191969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F0502020204030204"/>
                <a:ea typeface="思源黑体 CN Regular"/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665973" y="2779253"/>
            <a:ext cx="3356688" cy="1938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C283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熟悉直流稳压电源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C2834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0" grpId="0" animBg="1"/>
          <p:bldP spid="41" grpId="0" animBg="1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0" grpId="0" animBg="1"/>
          <p:bldP spid="41" grpId="0" animBg="1"/>
          <p:bldP spid="4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VCG41N15789056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bright="12000"/>
          </a:blip>
          <a:srcRect l="17055" r="17055"/>
          <a:stretch>
            <a:fillRect/>
          </a:stretch>
        </p:blipFill>
        <p:spPr>
          <a:xfrm>
            <a:off x="1063625" y="1695450"/>
            <a:ext cx="4254500" cy="4304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00" h="6779">
                <a:moveTo>
                  <a:pt x="1117" y="0"/>
                </a:moveTo>
                <a:lnTo>
                  <a:pt x="5583" y="0"/>
                </a:lnTo>
                <a:cubicBezTo>
                  <a:pt x="6200" y="0"/>
                  <a:pt x="6700" y="500"/>
                  <a:pt x="6700" y="1117"/>
                </a:cubicBezTo>
                <a:lnTo>
                  <a:pt x="6700" y="5662"/>
                </a:lnTo>
                <a:cubicBezTo>
                  <a:pt x="6700" y="6279"/>
                  <a:pt x="6200" y="6779"/>
                  <a:pt x="5583" y="6779"/>
                </a:cubicBezTo>
                <a:lnTo>
                  <a:pt x="1117" y="6779"/>
                </a:lnTo>
                <a:cubicBezTo>
                  <a:pt x="500" y="6779"/>
                  <a:pt x="0" y="6279"/>
                  <a:pt x="0" y="5662"/>
                </a:cubicBezTo>
                <a:lnTo>
                  <a:pt x="0" y="1117"/>
                </a:lnTo>
                <a:cubicBezTo>
                  <a:pt x="0" y="500"/>
                  <a:pt x="500" y="0"/>
                  <a:pt x="1117" y="0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866130" y="1450975"/>
            <a:ext cx="4982845" cy="705485"/>
          </a:xfrm>
        </p:spPr>
        <p:txBody>
          <a:bodyPr/>
          <a:lstStyle/>
          <a:p>
            <a:pPr algn="l"/>
            <a:r>
              <a:rPr lang="zh-CN" altLang="en-US" dirty="0"/>
              <a:t>任务描述</a:t>
            </a:r>
            <a:endParaRPr lang="zh-CN" altLang="en-US" dirty="0"/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5952490" y="2211705"/>
            <a:ext cx="1148080" cy="468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7143750" y="2211705"/>
            <a:ext cx="179705" cy="468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6"/>
            </p:custDataLst>
          </p:nvPr>
        </p:nvSpPr>
        <p:spPr>
          <a:xfrm>
            <a:off x="7366635" y="2211705"/>
            <a:ext cx="179705" cy="468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>
            <p:custDataLst>
              <p:tags r:id="rId7"/>
            </p:custDataLst>
          </p:nvPr>
        </p:nvSpPr>
        <p:spPr>
          <a:xfrm>
            <a:off x="5036185" y="2600960"/>
            <a:ext cx="6263640" cy="22783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正文"/>
          <p:cNvSpPr txBox="1"/>
          <p:nvPr>
            <p:custDataLst>
              <p:tags r:id="rId8"/>
            </p:custDataLst>
          </p:nvPr>
        </p:nvSpPr>
        <p:spPr>
          <a:xfrm>
            <a:off x="5275580" y="2903855"/>
            <a:ext cx="5784850" cy="167195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直流稳压电源是一种能够把交流电转变为直流电，并且当电网电压波动或负载发生变化时，输出的直流电压能基本保持不变的直流电源。整流是把交流电变换成直流电。</a:t>
            </a:r>
            <a:endParaRPr lang="zh-CN" altLang="en-US" spc="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完成这一任务的电路称为整流电路。根据所用交流电源相数，可分为单相和多相整流；按负载上所得整流波形，可分为半波和全波整流。</a:t>
            </a:r>
            <a:endParaRPr lang="zh-CN" altLang="en-US" spc="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同侧圆角矩形 19"/>
          <p:cNvSpPr/>
          <p:nvPr>
            <p:custDataLst>
              <p:tags r:id="rId9"/>
            </p:custDataLst>
          </p:nvPr>
        </p:nvSpPr>
        <p:spPr>
          <a:xfrm rot="16200000">
            <a:off x="11735435" y="5149215"/>
            <a:ext cx="726440" cy="186690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6690" y="302895"/>
            <a:ext cx="41992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任务目标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69" name="泪滴形 68"/>
          <p:cNvSpPr/>
          <p:nvPr>
            <p:custDataLst>
              <p:tags r:id="rId1"/>
            </p:custDataLst>
          </p:nvPr>
        </p:nvSpPr>
        <p:spPr>
          <a:xfrm rot="18900000">
            <a:off x="5528310" y="2169160"/>
            <a:ext cx="1101725" cy="1101725"/>
          </a:xfrm>
          <a:prstGeom prst="teardrop">
            <a:avLst>
              <a:gd name="adj" fmla="val 200000"/>
            </a:avLst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70" name="文本框 69"/>
          <p:cNvSpPr txBox="1"/>
          <p:nvPr>
            <p:custDataLst>
              <p:tags r:id="rId2"/>
            </p:custDataLst>
          </p:nvPr>
        </p:nvSpPr>
        <p:spPr>
          <a:xfrm>
            <a:off x="5831840" y="2198370"/>
            <a:ext cx="469265" cy="40386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 dirty="0">
                <a:solidFill>
                  <a:sysClr val="window" lastClr="FFFFFF"/>
                </a:solidFill>
              </a:rPr>
              <a:t>01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58" name="泪滴形 57"/>
          <p:cNvSpPr/>
          <p:nvPr>
            <p:custDataLst>
              <p:tags r:id="rId3"/>
            </p:custDataLst>
          </p:nvPr>
        </p:nvSpPr>
        <p:spPr>
          <a:xfrm rot="4500000">
            <a:off x="6386820" y="3655433"/>
            <a:ext cx="1101839" cy="1101496"/>
          </a:xfrm>
          <a:prstGeom prst="teardrop">
            <a:avLst>
              <a:gd name="adj" fmla="val 200000"/>
            </a:avLst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9" name="文本框 58"/>
          <p:cNvSpPr txBox="1"/>
          <p:nvPr>
            <p:custDataLst>
              <p:tags r:id="rId4"/>
            </p:custDataLst>
          </p:nvPr>
        </p:nvSpPr>
        <p:spPr>
          <a:xfrm rot="18198523">
            <a:off x="6985962" y="4153226"/>
            <a:ext cx="469169" cy="40408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>
                <a:solidFill>
                  <a:sysClr val="window" lastClr="FFFFFF"/>
                </a:solidFill>
              </a:rPr>
              <a:t>02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61" name="泪滴形 60"/>
          <p:cNvSpPr/>
          <p:nvPr>
            <p:custDataLst>
              <p:tags r:id="rId5"/>
            </p:custDataLst>
          </p:nvPr>
        </p:nvSpPr>
        <p:spPr>
          <a:xfrm rot="11700000">
            <a:off x="4669223" y="3655433"/>
            <a:ext cx="1101839" cy="1101496"/>
          </a:xfrm>
          <a:prstGeom prst="teardrop">
            <a:avLst>
              <a:gd name="adj" fmla="val 200000"/>
            </a:avLst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2" name="文本框 61"/>
          <p:cNvSpPr txBox="1"/>
          <p:nvPr>
            <p:custDataLst>
              <p:tags r:id="rId6"/>
            </p:custDataLst>
          </p:nvPr>
        </p:nvSpPr>
        <p:spPr>
          <a:xfrm rot="3501390">
            <a:off x="4715044" y="4174517"/>
            <a:ext cx="469169" cy="40408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 dirty="0">
                <a:solidFill>
                  <a:sysClr val="window" lastClr="FFFFFF"/>
                </a:solidFill>
              </a:rPr>
              <a:t>03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64" name="椭圆 63"/>
          <p:cNvSpPr/>
          <p:nvPr>
            <p:custDataLst>
              <p:tags r:id="rId7"/>
            </p:custDataLst>
          </p:nvPr>
        </p:nvSpPr>
        <p:spPr>
          <a:xfrm>
            <a:off x="5339080" y="2976880"/>
            <a:ext cx="1479550" cy="1480185"/>
          </a:xfrm>
          <a:prstGeom prst="ellipse">
            <a:avLst/>
          </a:prstGeom>
          <a:solidFill>
            <a:sysClr val="window" lastClr="FFFFFF">
              <a:alpha val="48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65" name="椭圆 64"/>
          <p:cNvSpPr/>
          <p:nvPr>
            <p:custDataLst>
              <p:tags r:id="rId8"/>
            </p:custDataLst>
          </p:nvPr>
        </p:nvSpPr>
        <p:spPr>
          <a:xfrm>
            <a:off x="5535295" y="3172460"/>
            <a:ext cx="1087755" cy="1088390"/>
          </a:xfrm>
          <a:prstGeom prst="ellipse">
            <a:avLst/>
          </a:prstGeom>
          <a:solidFill>
            <a:sysClr val="window" lastClr="FFFFFF">
              <a:alpha val="48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66" name="椭圆 65"/>
          <p:cNvSpPr/>
          <p:nvPr>
            <p:custDataLst>
              <p:tags r:id="rId9"/>
            </p:custDataLst>
          </p:nvPr>
        </p:nvSpPr>
        <p:spPr>
          <a:xfrm>
            <a:off x="5677535" y="3315335"/>
            <a:ext cx="803275" cy="8032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67" name="任意多边形 17"/>
          <p:cNvSpPr/>
          <p:nvPr>
            <p:custDataLst>
              <p:tags r:id="rId10"/>
            </p:custDataLst>
          </p:nvPr>
        </p:nvSpPr>
        <p:spPr bwMode="auto">
          <a:xfrm>
            <a:off x="5875655" y="3521075"/>
            <a:ext cx="406400" cy="391160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>
            <p:custDataLst>
              <p:tags r:id="rId11"/>
            </p:custDataLst>
          </p:nvPr>
        </p:nvSpPr>
        <p:spPr bwMode="auto">
          <a:xfrm>
            <a:off x="8315325" y="3303905"/>
            <a:ext cx="2870835" cy="94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2. 能辨析单相半波整流电路、单相桥式整流电路、电容滤波电路、电感滤波电路。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2"/>
            </p:custDataLst>
          </p:nvPr>
        </p:nvSpPr>
        <p:spPr bwMode="auto">
          <a:xfrm>
            <a:off x="1542415" y="3303905"/>
            <a:ext cx="2517140" cy="1047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3. 会计算整流电路、滤波电路等。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文本框 79"/>
          <p:cNvSpPr txBox="1"/>
          <p:nvPr>
            <p:custDataLst>
              <p:tags r:id="rId13"/>
            </p:custDataLst>
          </p:nvPr>
        </p:nvSpPr>
        <p:spPr bwMode="auto">
          <a:xfrm>
            <a:off x="1703070" y="1653540"/>
            <a:ext cx="34988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1. 能正确连接桥式整流电路，并辨析工作原理。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584450" y="302895"/>
            <a:ext cx="5611495" cy="7308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spc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一、直流稳压电源组成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303020" y="1029970"/>
            <a:ext cx="950595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直流稳压电源由电源变压器、整流、滤波和稳压电路四部分组成，其原理框图如图 7.1.1 所示。电网供给的交流电压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u</a:t>
            </a:r>
            <a:r>
              <a:rPr kumimoji="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1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（220 V，50 Hz）经电源变压器降压后，得到符合电路需要的交流电压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u</a:t>
            </a:r>
            <a:r>
              <a:rPr kumimoji="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2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，然后由整流电路变换成方向不变、大小随时间变化的脉动电压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u</a:t>
            </a:r>
            <a:r>
              <a:rPr kumimoji="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3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，再用滤波器滤去其交流分量，就可得到比较平直的直流电压 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u</a:t>
            </a:r>
            <a:r>
              <a:rPr kumimoji="0" lang="en-US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  <a:sym typeface="+mn-lt"/>
              </a:rPr>
              <a:t>1</a:t>
            </a: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。但这样的直流输出电压，还会随交流电网电压的波动或负载的变动而变化。在对直流供电要求较高的场合，还需要使用稳压电路，以保证输出直流电压更加稳定。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9880" y="4083685"/>
            <a:ext cx="6094730" cy="22440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6690" y="302895"/>
            <a:ext cx="41992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spc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二、单相整流电路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 rot="14400000">
            <a:off x="4405922" y="3589340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 flipH="1">
            <a:off x="5167327" y="2737290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3"/>
            </p:custDataLst>
          </p:nvPr>
        </p:nvSpPr>
        <p:spPr bwMode="auto">
          <a:xfrm rot="3600000">
            <a:off x="4953772" y="4183576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 bwMode="auto">
          <a:xfrm rot="5400000">
            <a:off x="5827336" y="3156934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14"/>
          <p:cNvSpPr/>
          <p:nvPr>
            <p:custDataLst>
              <p:tags r:id="rId5"/>
            </p:custDataLst>
          </p:nvPr>
        </p:nvSpPr>
        <p:spPr bwMode="auto">
          <a:xfrm rot="3594430">
            <a:off x="6708452" y="4189047"/>
            <a:ext cx="461104" cy="4611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6"/>
          <p:cNvSpPr/>
          <p:nvPr>
            <p:custDataLst>
              <p:tags r:id="rId6"/>
            </p:custDataLst>
          </p:nvPr>
        </p:nvSpPr>
        <p:spPr>
          <a:xfrm rot="13140956" flipH="1">
            <a:off x="5062366" y="3508101"/>
            <a:ext cx="1269996" cy="639799"/>
          </a:xfrm>
          <a:custGeom>
            <a:avLst/>
            <a:gdLst>
              <a:gd name="connsiteX0" fmla="*/ 634998 w 1269996"/>
              <a:gd name="connsiteY0" fmla="*/ 0 h 639799"/>
              <a:gd name="connsiteX1" fmla="*/ 1267819 w 1269996"/>
              <a:gd name="connsiteY1" fmla="*/ 262123 h 639799"/>
              <a:gd name="connsiteX2" fmla="*/ 1269996 w 1269996"/>
              <a:gd name="connsiteY2" fmla="*/ 264762 h 639799"/>
              <a:gd name="connsiteX3" fmla="*/ 901061 w 1269996"/>
              <a:gd name="connsiteY3" fmla="*/ 639799 h 639799"/>
              <a:gd name="connsiteX4" fmla="*/ 896125 w 1269996"/>
              <a:gd name="connsiteY4" fmla="*/ 633817 h 639799"/>
              <a:gd name="connsiteX5" fmla="*/ 634998 w 1269996"/>
              <a:gd name="connsiteY5" fmla="*/ 525654 h 639799"/>
              <a:gd name="connsiteX6" fmla="*/ 373871 w 1269996"/>
              <a:gd name="connsiteY6" fmla="*/ 633817 h 639799"/>
              <a:gd name="connsiteX7" fmla="*/ 368936 w 1269996"/>
              <a:gd name="connsiteY7" fmla="*/ 639799 h 639799"/>
              <a:gd name="connsiteX8" fmla="*/ 0 w 1269996"/>
              <a:gd name="connsiteY8" fmla="*/ 264762 h 639799"/>
              <a:gd name="connsiteX9" fmla="*/ 2177 w 1269996"/>
              <a:gd name="connsiteY9" fmla="*/ 262123 h 639799"/>
              <a:gd name="connsiteX10" fmla="*/ 634998 w 1269996"/>
              <a:gd name="connsiteY10" fmla="*/ 0 h 63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9996" h="639799">
                <a:moveTo>
                  <a:pt x="634998" y="0"/>
                </a:moveTo>
                <a:cubicBezTo>
                  <a:pt x="882130" y="0"/>
                  <a:pt x="1105866" y="100170"/>
                  <a:pt x="1267819" y="262123"/>
                </a:cubicBezTo>
                <a:lnTo>
                  <a:pt x="1269996" y="264762"/>
                </a:lnTo>
                <a:lnTo>
                  <a:pt x="901061" y="639799"/>
                </a:lnTo>
                <a:lnTo>
                  <a:pt x="896125" y="633817"/>
                </a:lnTo>
                <a:cubicBezTo>
                  <a:pt x="829297" y="566988"/>
                  <a:pt x="736975" y="525654"/>
                  <a:pt x="634998" y="525654"/>
                </a:cubicBezTo>
                <a:cubicBezTo>
                  <a:pt x="533022" y="525654"/>
                  <a:pt x="440699" y="566988"/>
                  <a:pt x="373871" y="633817"/>
                </a:cubicBezTo>
                <a:lnTo>
                  <a:pt x="368936" y="639799"/>
                </a:lnTo>
                <a:lnTo>
                  <a:pt x="0" y="264762"/>
                </a:lnTo>
                <a:lnTo>
                  <a:pt x="2177" y="262123"/>
                </a:lnTo>
                <a:cubicBezTo>
                  <a:pt x="164130" y="100170"/>
                  <a:pt x="387866" y="0"/>
                  <a:pt x="634998" y="0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3"/>
          <p:cNvSpPr/>
          <p:nvPr>
            <p:custDataLst>
              <p:tags r:id="rId7"/>
            </p:custDataLst>
          </p:nvPr>
        </p:nvSpPr>
        <p:spPr>
          <a:xfrm rot="7200000" flipH="1">
            <a:off x="5939651" y="3593848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6337935" y="1480820"/>
            <a:ext cx="3327400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>
                <a:solidFill>
                  <a:srgbClr val="1F74AD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（一）单相半波整流电路</a:t>
            </a:r>
            <a:endParaRPr lang="zh-CN" altLang="en-US" b="1" spc="300">
              <a:solidFill>
                <a:srgbClr val="1F74AD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 bwMode="auto">
          <a:xfrm>
            <a:off x="6337935" y="2058670"/>
            <a:ext cx="4412615" cy="711835"/>
          </a:xfrm>
          <a:prstGeom prst="rect">
            <a:avLst/>
          </a:prstGeom>
          <a:noFill/>
        </p:spPr>
        <p:txBody>
          <a:bodyPr wrap="square" lIns="90000" tIns="0" rIns="90000" bIns="46800">
            <a:noAutofit/>
          </a:bodyPr>
          <a:p>
            <a:pPr algn="l" fontAlgn="auto">
              <a:lnSpc>
                <a:spcPct val="120000"/>
              </a:lnSpc>
            </a:pPr>
            <a:r>
              <a:rPr lang="zh-CN" altLang="en-US" sz="1600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1. 工作原理。</a:t>
            </a:r>
            <a:endParaRPr lang="zh-CN" altLang="en-US" sz="1600" b="0" spc="15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600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2. 直流电压 </a:t>
            </a:r>
            <a:r>
              <a:rPr lang="zh-CN" altLang="en-US" sz="1600" b="0" spc="150">
                <a:solidFill>
                  <a:srgbClr val="000000"/>
                </a:solidFill>
                <a:effectLst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</a:rPr>
              <a:t>U</a:t>
            </a:r>
            <a:r>
              <a:rPr lang="zh-CN" altLang="en-US" sz="1600" b="0" spc="150" baseline="-25000">
                <a:solidFill>
                  <a:srgbClr val="000000"/>
                </a:solidFill>
                <a:effectLst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</a:rPr>
              <a:t>o</a:t>
            </a:r>
            <a:r>
              <a:rPr lang="zh-CN" altLang="en-US" sz="1600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和直流电流 </a:t>
            </a:r>
            <a:r>
              <a:rPr lang="zh-CN" altLang="en-US" sz="1600" b="0" spc="150">
                <a:solidFill>
                  <a:srgbClr val="000000"/>
                </a:solidFill>
                <a:effectLst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</a:rPr>
              <a:t>I</a:t>
            </a:r>
            <a:r>
              <a:rPr lang="zh-CN" altLang="en-US" sz="1600" b="0" spc="150" baseline="-25000">
                <a:solidFill>
                  <a:srgbClr val="000000"/>
                </a:solidFill>
                <a:effectLst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</a:rPr>
              <a:t>o</a:t>
            </a:r>
            <a:r>
              <a:rPr lang="zh-CN" altLang="en-US" sz="1600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的计算。</a:t>
            </a:r>
            <a:endParaRPr lang="zh-CN" altLang="en-US" sz="1600" b="0" spc="15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 bwMode="auto">
          <a:xfrm>
            <a:off x="8578215" y="3841750"/>
            <a:ext cx="3228340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（三）常用整流电路汇总</a:t>
            </a:r>
            <a:endParaRPr lang="zh-CN" altLang="en-US" sz="1600" b="1" spc="300" dirty="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 bwMode="auto">
          <a:xfrm>
            <a:off x="8578215" y="4340860"/>
            <a:ext cx="2787650" cy="1067435"/>
          </a:xfrm>
          <a:prstGeom prst="rect">
            <a:avLst/>
          </a:prstGeom>
          <a:noFill/>
        </p:spPr>
        <p:txBody>
          <a:bodyPr wrap="square" lIns="90000" tIns="0" rIns="90000" bIns="46800">
            <a:normAutofit lnSpcReduction="20000"/>
          </a:bodyPr>
          <a:p>
            <a:pPr algn="l" fontAlgn="auto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单相半波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单相全波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单相桥式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三相半波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</a:pP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2"/>
            </p:custDataLst>
          </p:nvPr>
        </p:nvSpPr>
        <p:spPr bwMode="auto">
          <a:xfrm>
            <a:off x="645160" y="3817620"/>
            <a:ext cx="3547110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69A35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（二）单相桥式整流电路</a:t>
            </a:r>
            <a:endParaRPr lang="zh-CN" altLang="en-US" b="1" spc="300" dirty="0">
              <a:solidFill>
                <a:srgbClr val="69A35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 bwMode="auto">
          <a:xfrm>
            <a:off x="869315" y="4340860"/>
            <a:ext cx="3550285" cy="1166495"/>
          </a:xfrm>
          <a:prstGeom prst="rect">
            <a:avLst/>
          </a:prstGeom>
          <a:noFill/>
        </p:spPr>
        <p:txBody>
          <a:bodyPr wrap="square" lIns="90000" tIns="0" rIns="90000" bIns="46800">
            <a:noAutofit/>
          </a:bodyPr>
          <a:p>
            <a:pPr algn="l" fontAlgn="auto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1. 工作原理。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2. 直流电压 </a:t>
            </a:r>
            <a:r>
              <a:rPr lang="zh-CN" altLang="en-US" sz="1600" b="0" spc="150" dirty="0">
                <a:solidFill>
                  <a:srgbClr val="000000"/>
                </a:solidFill>
                <a:effectLst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</a:rPr>
              <a:t>U</a:t>
            </a:r>
            <a:r>
              <a:rPr lang="zh-CN" altLang="en-US" sz="1600" b="0" spc="150" baseline="-25000" dirty="0">
                <a:solidFill>
                  <a:srgbClr val="000000"/>
                </a:solidFill>
                <a:effectLst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</a:rPr>
              <a:t>o </a:t>
            </a: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和直流电流 </a:t>
            </a:r>
            <a:r>
              <a:rPr lang="zh-CN" altLang="en-US" sz="1600" b="0" spc="150" dirty="0">
                <a:solidFill>
                  <a:srgbClr val="000000"/>
                </a:solidFill>
                <a:effectLst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</a:rPr>
              <a:t>I</a:t>
            </a:r>
            <a:r>
              <a:rPr lang="zh-CN" altLang="en-US" sz="1600" b="0" spc="150" baseline="-25000" dirty="0">
                <a:solidFill>
                  <a:srgbClr val="000000"/>
                </a:solidFill>
                <a:effectLst/>
                <a:latin typeface="BodoniPS" panose="02070603060706090303" charset="0"/>
                <a:ea typeface="微软雅黑" panose="020B0503020204020204" charset="-122"/>
                <a:cs typeface="BodoniPS" panose="02070603060706090303" charset="0"/>
              </a:rPr>
              <a:t>o</a:t>
            </a: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的计算。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3. 整流二极管的选择。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6690" y="302895"/>
            <a:ext cx="4199255" cy="7308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spc="0" noProof="0" dirty="0">
                <a:ln>
                  <a:noFill/>
                </a:ln>
                <a:solidFill>
                  <a:srgbClr val="01A89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三、滤波电路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1A89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 rot="5400000">
            <a:off x="5983480" y="3148368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 rot="16200000" flipH="1">
            <a:off x="4459052" y="3148368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 bwMode="auto">
          <a:xfrm>
            <a:off x="6799654" y="3680318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4"/>
            </p:custDataLst>
          </p:nvPr>
        </p:nvSpPr>
        <p:spPr bwMode="auto">
          <a:xfrm>
            <a:off x="5012346" y="3680318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 bwMode="auto">
          <a:xfrm>
            <a:off x="649308" y="1884359"/>
            <a:ext cx="2787706" cy="444952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1F74AD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（一）电容滤波电路</a:t>
            </a:r>
            <a:endParaRPr lang="zh-CN" altLang="en-US" b="1" spc="300" dirty="0">
              <a:solidFill>
                <a:srgbClr val="1F74AD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 bwMode="auto">
          <a:xfrm>
            <a:off x="649605" y="2383790"/>
            <a:ext cx="3526790" cy="2940050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algn="l" latinLnBrk="0">
              <a:lnSpc>
                <a:spcPct val="13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从电路图中可看出，电容器两端电压 u</a:t>
            </a:r>
            <a:r>
              <a:rPr lang="zh-CN" altLang="en-US" sz="1600" b="0" spc="150" baseline="-2500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C </a:t>
            </a: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上升时，电容器充电，电容储能；当 u</a:t>
            </a:r>
            <a:r>
              <a:rPr lang="zh-CN" altLang="en-US" sz="1600" b="0" spc="150" baseline="-2500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C </a:t>
            </a: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下降时，电容器放电，电容释放能量。如果滤波电容器的容量比较大，负载电阻的阻值也比较大，电容器两端电压下降得就慢，反之下降得就快。电容器两端的电压下降得越慢，负载两端电压就越平滑，滤波效果越好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 bwMode="auto">
          <a:xfrm>
            <a:off x="8496657" y="1942144"/>
            <a:ext cx="2787706" cy="444952"/>
          </a:xfrm>
          <a:prstGeom prst="rect">
            <a:avLst/>
          </a:prstGeom>
          <a:noFill/>
        </p:spPr>
        <p:txBody>
          <a:bodyPr wrap="square" lIns="90000" tIns="46800" rIns="90000" bIns="0">
            <a:normAutofit/>
          </a:bodyPr>
          <a:p>
            <a:pPr algn="l" latinLnBrk="0">
              <a:lnSpc>
                <a:spcPct val="120000"/>
              </a:lnSpc>
            </a:pPr>
            <a:r>
              <a:rPr lang="zh-CN" altLang="en-US" b="1" spc="30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（二）电感滤波电路</a:t>
            </a:r>
            <a:endParaRPr lang="zh-CN" altLang="en-US" b="1" spc="30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 bwMode="auto">
          <a:xfrm>
            <a:off x="8496935" y="2440940"/>
            <a:ext cx="3129280" cy="2940685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algn="l" latinLnBrk="0">
              <a:lnSpc>
                <a:spcPct val="130000"/>
              </a:lnSpc>
            </a:pPr>
            <a:r>
              <a:rPr lang="zh-CN" altLang="en-US" sz="1600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当负载中的电流增加时，自感电动势与电流的方向相反，阻碍电流的增加，同时将一部分电场能量转换成磁场能量储存在磁场中；当负载中的电流减小时，自感电动势与电流方向相同，阻碍电流的减小，同时线圈将储存的磁场能量释放出来，使电流减小的速度变慢。</a:t>
            </a:r>
            <a:endParaRPr lang="zh-CN" altLang="en-US" sz="1600" b="0" spc="15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890" y="158750"/>
            <a:ext cx="11418570" cy="6447155"/>
          </a:xfrm>
          <a:prstGeom prst="rect">
            <a:avLst/>
          </a:prstGeom>
          <a:noFill/>
          <a:ln>
            <a:gradFill>
              <a:gsLst>
                <a:gs pos="50000">
                  <a:schemeClr val="accent6"/>
                </a:gs>
                <a:gs pos="0">
                  <a:schemeClr val="accent6">
                    <a:lumMod val="25000"/>
                    <a:lumOff val="75000"/>
                  </a:schemeClr>
                </a:gs>
                <a:gs pos="100000">
                  <a:schemeClr val="accent6">
                    <a:lumMod val="85000"/>
                  </a:schemeClr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900" y="92075"/>
            <a:ext cx="11234420" cy="6581140"/>
          </a:xfrm>
          <a:prstGeom prst="rect">
            <a:avLst/>
          </a:prstGeom>
          <a:noFill/>
          <a:ln>
            <a:solidFill>
              <a:srgbClr val="639A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VALUE" val="1195*118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1234_1*d*1"/>
  <p:tag name="KSO_WM_TEMPLATE_CATEGORY" val="custom"/>
  <p:tag name="KSO_WM_TEMPLATE_INDEX" val="20231234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90517_1*q_h_i*1_1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234.97066493766798,&quot;left&quot;:48.85,&quot;top&quot;:149.35,&quot;width&quot;:862.9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90517_1*q_h_i*1_1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234.97066493766798,&quot;left&quot;:48.85,&quot;top&quot;:149.35,&quot;width&quot;:862.9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90517_1*q_h_i*1_2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DIAGRAM_VIRTUALLY_FRAME" val="{&quot;height&quot;:234.97066493766798,&quot;left&quot;:48.85,&quot;top&quot;:149.35,&quot;width&quot;:862.9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90517_1*q_h_i*1_2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234.97066493766798,&quot;left&quot;:48.85,&quot;top&quot;:149.35,&quot;width&quot;:862.9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90517_1*q_h_i*1_3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DIAGRAM_VIRTUALLY_FRAME" val="{&quot;height&quot;:234.97066493766798,&quot;left&quot;:48.85,&quot;top&quot;:149.35,&quot;width&quot;:862.9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90517_1*q_h_i*1_3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234.97066493766798,&quot;left&quot;:48.85,&quot;top&quot;:149.35,&quot;width&quot;:862.9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90517_1*q_i*1_1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234.97066493766798,&quot;left&quot;:48.85,&quot;top&quot;:149.35,&quot;width&quot;:862.9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90517_1*q_i*1_2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234.97066493766798,&quot;left&quot;:48.85,&quot;top&quot;:149.35,&quot;width&quot;:862.9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90517_1*q_i*1_3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DIAGRAM_VIRTUALLY_FRAME" val="{&quot;height&quot;:234.97066493766798,&quot;left&quot;:48.85,&quot;top&quot;:149.35,&quot;width&quot;:862.9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90517_1*q_i*1_4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DIAGRAM_VIRTUALLY_FRAME" val="{&quot;height&quot;:234.97066493766798,&quot;left&quot;:48.85,&quot;top&quot;:149.35,&quot;width&quot;:862.9}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1234_1*a*1"/>
  <p:tag name="KSO_WM_TEMPLATE_CATEGORY" val="custom"/>
  <p:tag name="KSO_WM_TEMPLATE_INDEX" val="20231234"/>
  <p:tag name="KSO_WM_UNIT_LAYERLEVEL" val="1"/>
  <p:tag name="KSO_WM_TAG_VERSION" val="3.0"/>
  <p:tag name="KSO_WM_BEAUTIFY_FLAG" val="#wm#"/>
  <p:tag name="KSO_WM_UNIT_VALUE" val="13"/>
  <p:tag name="KSO_WM_UNIT_PRESET_TEXT" val="单击此处添加标题"/>
</p:tagLst>
</file>

<file path=ppt/tags/tag20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90517_1*q_h_a*1_2_1"/>
  <p:tag name="KSO_WM_TEMPLATE_CATEGORY" val="diagram"/>
  <p:tag name="KSO_WM_TEMPLATE_INDEX" val="20190517"/>
  <p:tag name="KSO_WM_UNIT_LAYERLEVEL" val="1_1_1"/>
  <p:tag name="KSO_WM_TAG_VERSION" val="1.0"/>
  <p:tag name="KSO_WM_UNIT_TEXT_FILL_FORE_SCHEMECOLOR_INDEX" val="13"/>
  <p:tag name="KSO_WM_UNIT_TEXT_FILL_TYPE" val="1"/>
  <p:tag name="KSO_WM_DIAGRAM_VIRTUALLY_FRAME" val="{&quot;height&quot;:234.97066493766798,&quot;left&quot;:50.2,&quot;top&quot;:126.7,&quot;width&quot;:862.9}"/>
</p:tagLst>
</file>

<file path=ppt/tags/tag21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90517_1*q_h_a*1_3_1"/>
  <p:tag name="KSO_WM_TEMPLATE_CATEGORY" val="diagram"/>
  <p:tag name="KSO_WM_TEMPLATE_INDEX" val="20190517"/>
  <p:tag name="KSO_WM_UNIT_LAYERLEVEL" val="1_1_1"/>
  <p:tag name="KSO_WM_TAG_VERSION" val="1.0"/>
  <p:tag name="KSO_WM_UNIT_TEXT_FILL_FORE_SCHEMECOLOR_INDEX" val="13"/>
  <p:tag name="KSO_WM_UNIT_TEXT_FILL_TYPE" val="1"/>
  <p:tag name="KSO_WM_DIAGRAM_VIRTUALLY_FRAME" val="{&quot;height&quot;:234.97066493766798,&quot;left&quot;:50.2,&quot;top&quot;:126.7,&quot;width&quot;:862.9}"/>
</p:tagLst>
</file>

<file path=ppt/tags/tag22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90517_1*q_h_a*1_1_1"/>
  <p:tag name="KSO_WM_TEMPLATE_CATEGORY" val="diagram"/>
  <p:tag name="KSO_WM_TEMPLATE_INDEX" val="20190517"/>
  <p:tag name="KSO_WM_UNIT_LAYERLEVEL" val="1_1_1"/>
  <p:tag name="KSO_WM_TAG_VERSION" val="1.0"/>
  <p:tag name="KSO_WM_UNIT_TEXT_FILL_FORE_SCHEMECOLOR_INDEX" val="13"/>
  <p:tag name="KSO_WM_UNIT_TEXT_FILL_TYPE" val="1"/>
  <p:tag name="KSO_WM_DIAGRAM_VIRTUALLY_FRAME" val="{&quot;height&quot;:234.97066493766798,&quot;left&quot;:50.2,&quot;top&quot;:126.7,&quot;width&quot;:862.9}"/>
</p:tagLst>
</file>

<file path=ppt/tags/tag2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DIAGRAM_VIRTUALLY_FRAME" val="{&quot;height&quot;:317.4738180286977,&quot;left&quot;:50.8,&quot;top&quot;:116.6,&quot;width&quot;:878.85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5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5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17.4738180286977,&quot;left&quot;:50.8,&quot;top&quot;:116.6,&quot;width&quot;:878.85}"/>
</p:tagLst>
</file>

<file path=ppt/tags/tag2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3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DIAGRAM_VIRTUALLY_FRAME" val="{&quot;height&quot;:317.4738180286977,&quot;left&quot;:50.8,&quot;top&quot;:116.6,&quot;width&quot;:878.85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4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317.4738180286977,&quot;left&quot;:50.8,&quot;top&quot;:116.6,&quot;width&quot;:878.85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2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2_2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DIAGRAM_VIRTUALLY_FRAME" val="{&quot;height&quot;:317.4738180286977,&quot;left&quot;:50.8,&quot;top&quot;:116.6,&quot;width&quot;:878.85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2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17.4738180286977,&quot;left&quot;:50.8,&quot;top&quot;:116.6,&quot;width&quot;:878.85}"/>
</p:tagLst>
</file>

<file path=ppt/tags/tag29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DIAGRAM_VIRTUALLY_FRAME" val="{&quot;height&quot;:317.4738180286977,&quot;left&quot;:50.8,&quot;top&quot;:116.6,&quot;width&quot;:878.8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1234_1*i*1"/>
  <p:tag name="KSO_WM_TEMPLATE_CATEGORY" val="custom"/>
  <p:tag name="KSO_WM_TEMPLATE_INDEX" val="20231234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1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5"/>
  <p:tag name="KSO_WM_UNIT_TEXT_FILL_TYPE" val="1"/>
  <p:tag name="KSO_WM_DIAGRAM_VIRTUALLY_FRAME" val="{&quot;height&quot;:317.4738180286977,&quot;left&quot;:50.8,&quot;top&quot;:116.6,&quot;width&quot;:878.85}"/>
</p:tagLst>
</file>

<file path=ppt/tags/tag3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f*1_1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1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DIAGRAM_VIRTUALLY_FRAME" val="{&quot;height&quot;:317.4738180286977,&quot;left&quot;:50.8,&quot;top&quot;:116.6,&quot;width&quot;:878.85}"/>
</p:tagLst>
</file>

<file path=ppt/tags/tag3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  <p:tag name="KSO_WM_DIAGRAM_VIRTUALLY_FRAME" val="{&quot;height&quot;:317.4738180286977,&quot;left&quot;:50.8,&quot;top&quot;:116.6,&quot;width&quot;:878.85}"/>
</p:tagLst>
</file>

<file path=ppt/tags/tag3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f*1_2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2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DIAGRAM_VIRTUALLY_FRAME" val="{&quot;height&quot;:317.4738180286977,&quot;left&quot;:50.8,&quot;top&quot;:116.6,&quot;width&quot;:878.85}"/>
</p:tagLst>
</file>

<file path=ppt/tags/tag3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3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8"/>
  <p:tag name="KSO_WM_UNIT_TEXT_FILL_TYPE" val="1"/>
  <p:tag name="KSO_WM_DIAGRAM_VIRTUALLY_FRAME" val="{&quot;height&quot;:317.4738180286977,&quot;left&quot;:50.8,&quot;top&quot;:116.6,&quot;width&quot;:878.85}"/>
</p:tagLst>
</file>

<file path=ppt/tags/tag3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f*1_3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3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DIAGRAM_VIRTUALLY_FRAME" val="{&quot;height&quot;:317.4738180286977,&quot;left&quot;:50.8,&quot;top&quot;:116.6,&quot;width&quot;:878.85}"/>
</p:tagLst>
</file>

<file path=ppt/tags/tag36.xml><?xml version="1.0" encoding="utf-8"?>
<p:tagLst xmlns:p="http://schemas.openxmlformats.org/presentationml/2006/main">
  <p:tag name="KSO_WM_TEMPLATE_CATEGORY" val="diagram"/>
  <p:tag name="KSO_WM_TEMPLATE_INDEX" val="20187697"/>
  <p:tag name="KSO_WM_UNIT_TYPE" val="q_h_i"/>
  <p:tag name="KSO_WM_UNIT_INDEX" val="1_2_2"/>
  <p:tag name="KSO_WM_UNIT_ID" val="diagram20187697_1*q_h_i*1_2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DIAGRAM_VIRTUALLY_FRAME" val="{&quot;height&quot;:307.8706692913386,&quot;left&quot;:51.12661417322835,&quot;top&quot;:143.17933070866144,&quot;width&quot;:879.9233858267717}"/>
</p:tagLst>
</file>

<file path=ppt/tags/tag37.xml><?xml version="1.0" encoding="utf-8"?>
<p:tagLst xmlns:p="http://schemas.openxmlformats.org/presentationml/2006/main">
  <p:tag name="KSO_WM_TEMPLATE_CATEGORY" val="diagram"/>
  <p:tag name="KSO_WM_TEMPLATE_INDEX" val="20187697"/>
  <p:tag name="KSO_WM_UNIT_TYPE" val="q_h_i"/>
  <p:tag name="KSO_WM_UNIT_INDEX" val="1_1_2"/>
  <p:tag name="KSO_WM_UNIT_ID" val="diagram20187697_1*q_h_i*1_1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07.8706692913386,&quot;left&quot;:51.12661417322835,&quot;top&quot;:143.17933070866144,&quot;width&quot;:879.9233858267717}"/>
</p:tagLst>
</file>

<file path=ppt/tags/tag38.xml><?xml version="1.0" encoding="utf-8"?>
<p:tagLst xmlns:p="http://schemas.openxmlformats.org/presentationml/2006/main">
  <p:tag name="KSO_WM_TEMPLATE_CATEGORY" val="diagram"/>
  <p:tag name="KSO_WM_TEMPLATE_INDEX" val="20187697"/>
  <p:tag name="KSO_WM_UNIT_TYPE" val="q_h_i"/>
  <p:tag name="KSO_WM_UNIT_INDEX" val="1_2_1"/>
  <p:tag name="KSO_WM_UNIT_ID" val="diagram20187697_1*q_h_i*1_2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DIAGRAM_VIRTUALLY_FRAME" val="{&quot;height&quot;:307.8706692913386,&quot;left&quot;:51.12661417322835,&quot;top&quot;:143.17933070866144,&quot;width&quot;:879.9233858267717}"/>
</p:tagLst>
</file>

<file path=ppt/tags/tag39.xml><?xml version="1.0" encoding="utf-8"?>
<p:tagLst xmlns:p="http://schemas.openxmlformats.org/presentationml/2006/main">
  <p:tag name="KSO_WM_TEMPLATE_CATEGORY" val="diagram"/>
  <p:tag name="KSO_WM_TEMPLATE_INDEX" val="20187697"/>
  <p:tag name="KSO_WM_UNIT_TYPE" val="q_h_i"/>
  <p:tag name="KSO_WM_UNIT_INDEX" val="1_1_1"/>
  <p:tag name="KSO_WM_UNIT_ID" val="diagram20187697_1*q_h_i*1_1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307.8706692913386,&quot;left&quot;:51.12661417322835,&quot;top&quot;:143.17933070866144,&quot;width&quot;:879.9233858267717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1234_1*i*2"/>
  <p:tag name="KSO_WM_TEMPLATE_CATEGORY" val="custom"/>
  <p:tag name="KSO_WM_TEMPLATE_INDEX" val="20231234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1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5"/>
  <p:tag name="KSO_WM_UNIT_TEXT_FILL_TYPE" val="1"/>
  <p:tag name="KSO_WM_DIAGRAM_VIRTUALLY_FRAME" val="{&quot;height&quot;:307.8706692913386,&quot;left&quot;:51.12661417322835,&quot;top&quot;:143.17933070866144,&quot;width&quot;:879.9233858267717}"/>
</p:tagLst>
</file>

<file path=ppt/tags/tag4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f*1_1_1"/>
  <p:tag name="KSO_WM_UNIT_LAYERLEVEL" val="1_1_1"/>
  <p:tag name="KSO_WM_UNIT_VALUE" val="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1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DIAGRAM_VIRTUALLY_FRAME" val="{&quot;height&quot;:307.8706692913386,&quot;left&quot;:51.12661417322835,&quot;top&quot;:143.17933070866144,&quot;width&quot;:879.9233858267717}"/>
</p:tagLst>
</file>

<file path=ppt/tags/tag4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  <p:tag name="KSO_WM_DIAGRAM_VIRTUALLY_FRAME" val="{&quot;height&quot;:307.8706692913386,&quot;left&quot;:51.12661417322835,&quot;top&quot;:143.17933070866144,&quot;width&quot;:879.9233858267717}"/>
</p:tagLst>
</file>

<file path=ppt/tags/tag4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f*1_2_1"/>
  <p:tag name="KSO_WM_UNIT_LAYERLEVEL" val="1_1_1"/>
  <p:tag name="KSO_WM_UNIT_VALUE" val="1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2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DIAGRAM_VIRTUALLY_FRAME" val="{&quot;height&quot;:307.8706692913386,&quot;left&quot;:51.12661417322835,&quot;top&quot;:143.17933070866144,&quot;width&quot;:879.9233858267717}"/>
</p:tagLst>
</file>

<file path=ppt/tags/tag4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5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5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3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4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2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2_2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2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1234_1*i*3"/>
  <p:tag name="KSO_WM_TEMPLATE_CATEGORY" val="custom"/>
  <p:tag name="KSO_WM_TEMPLATE_INDEX" val="20231234"/>
  <p:tag name="KSO_WM_UNIT_LAYERLEVEL" val="1"/>
  <p:tag name="KSO_WM_TAG_VERSION" val="3.0"/>
  <p:tag name="KSO_WM_BEAUTIFY_FLAG" val="#wm#"/>
</p:tagLst>
</file>

<file path=ppt/tags/tag50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1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1_3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1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5"/>
  <p:tag name="KSO_WM_UNIT_TEXT_FILL_TYPE" val="1"/>
</p:tagLst>
</file>

<file path=ppt/tags/tag5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1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2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3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56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3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8"/>
  <p:tag name="KSO_WM_UNIT_TEXT_FILL_TYPE" val="1"/>
</p:tagLst>
</file>

<file path=ppt/tags/tag57.xml><?xml version="1.0" encoding="utf-8"?>
<p:tagLst xmlns:p="http://schemas.openxmlformats.org/presentationml/2006/main">
  <p:tag name="KSO_WM_TEMPLATE_CATEGORY" val="diagram"/>
  <p:tag name="KSO_WM_TEMPLATE_INDEX" val="20187697"/>
  <p:tag name="KSO_WM_UNIT_TYPE" val="q_h_i"/>
  <p:tag name="KSO_WM_UNIT_INDEX" val="1_2_2"/>
  <p:tag name="KSO_WM_UNIT_ID" val="diagram20187697_1*q_h_i*1_2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TEMPLATE_CATEGORY" val="diagram"/>
  <p:tag name="KSO_WM_TEMPLATE_INDEX" val="20187697"/>
  <p:tag name="KSO_WM_UNIT_TYPE" val="q_h_i"/>
  <p:tag name="KSO_WM_UNIT_INDEX" val="1_1_2"/>
  <p:tag name="KSO_WM_UNIT_ID" val="diagram20187697_1*q_h_i*1_1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TEMPLATE_CATEGORY" val="diagram"/>
  <p:tag name="KSO_WM_TEMPLATE_INDEX" val="20187697"/>
  <p:tag name="KSO_WM_UNIT_TYPE" val="q_h_i"/>
  <p:tag name="KSO_WM_UNIT_INDEX" val="1_2_1"/>
  <p:tag name="KSO_WM_UNIT_ID" val="diagram20187697_1*q_h_i*1_2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1234_1*i*4"/>
  <p:tag name="KSO_WM_TEMPLATE_CATEGORY" val="custom"/>
  <p:tag name="KSO_WM_TEMPLATE_INDEX" val="20231234"/>
  <p:tag name="KSO_WM_UNIT_LAYERLEVEL" val="1"/>
  <p:tag name="KSO_WM_TAG_VERSION" val="3.0"/>
  <p:tag name="KSO_WM_BEAUTIFY_FLAG" val="#wm#"/>
</p:tagLst>
</file>

<file path=ppt/tags/tag60.xml><?xml version="1.0" encoding="utf-8"?>
<p:tagLst xmlns:p="http://schemas.openxmlformats.org/presentationml/2006/main">
  <p:tag name="KSO_WM_TEMPLATE_CATEGORY" val="diagram"/>
  <p:tag name="KSO_WM_TEMPLATE_INDEX" val="20187697"/>
  <p:tag name="KSO_WM_UNIT_TYPE" val="q_h_i"/>
  <p:tag name="KSO_WM_UNIT_INDEX" val="1_1_1"/>
  <p:tag name="KSO_WM_UNIT_ID" val="diagram20187697_1*q_h_i*1_1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1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5"/>
  <p:tag name="KSO_WM_UNIT_TEXT_FILL_TYPE" val="1"/>
</p:tagLst>
</file>

<file path=ppt/tags/tag6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f*1_1_1"/>
  <p:tag name="KSO_WM_UNIT_LAYERLEVEL" val="1_1_1"/>
  <p:tag name="KSO_WM_UNIT_VALUE" val="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1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6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f*1_2_1"/>
  <p:tag name="KSO_WM_UNIT_LAYERLEVEL" val="1_1_1"/>
  <p:tag name="KSO_WM_UNIT_VALUE" val="1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2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commondata" val="eyJjb3VudCI6MTEsImhkaWQiOiJlZDVjNGNhOWYzYTk3Y2I4N2U5YTE3MjhkMjhiZTRiMiIsInVzZXJDb3VudCI6MTF9"/>
</p:tagLst>
</file>

<file path=ppt/tags/tag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31234_1*f*2"/>
  <p:tag name="KSO_WM_TEMPLATE_CATEGORY" val="custom"/>
  <p:tag name="KSO_WM_TEMPLATE_INDEX" val="20231234"/>
  <p:tag name="KSO_WM_UNIT_LAYERLEVEL" val="1"/>
  <p:tag name="KSO_WM_TAG_VERSION" val="3.0"/>
  <p:tag name="KSO_WM_BEAUTIFY_FLAG" val="#wm#"/>
  <p:tag name="KSO_WM_UNIT_TEXT_FILL_FORE_SCHEMECOLOR_INDEX_BRIGHTNESS" val="0.15"/>
  <p:tag name="KSO_WM_UNIT_TEXT_FILL_FORE_SCHEMECOLOR_INDEX" val="13"/>
  <p:tag name="KSO_WM_UNIT_TEXT_FILL_TYPE" val="1"/>
  <p:tag name="KSO_WM_UNIT_PRESET_TEXT" val="单击此处输入你的正文，文字是您思想的提炼请尽量言简意赅的阐述观点。单击此处输入你的正文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1234_1*i*5"/>
  <p:tag name="KSO_WM_TEMPLATE_CATEGORY" val="custom"/>
  <p:tag name="KSO_WM_TEMPLATE_INDEX" val="20231234"/>
  <p:tag name="KSO_WM_UNIT_LAYERLEVEL" val="1"/>
  <p:tag name="KSO_WM_TAG_VERSION" val="3.0"/>
  <p:tag name="KSO_WM_BEAUTIFY_FLAG" val="#wm#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4"/>
  <p:tag name="KSO_WM_SPECIAL_SOURCE" val="bdnull"/>
  <p:tag name="KSO_WM_SLIDE_ID" val="custom20231234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898*338"/>
  <p:tag name="KSO_WM_SLIDE_POSITION" val="83*104"/>
  <p:tag name="KSO_WM_TAG_VERSION" val="3.0"/>
  <p:tag name="KSO_WM_SLIDE_LAYOUT" val="a_d_f"/>
  <p:tag name="KSO_WM_SLIDE_LAYOUT_CNT" val="1_1_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vur5h43">
      <a:majorFont>
        <a:latin typeface="Century Gothic"/>
        <a:ea typeface="思源黑体 CN Regular"/>
        <a:cs typeface=""/>
      </a:majorFont>
      <a:minorFont>
        <a:latin typeface="Century Gothic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qbfpdgx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2023</Words>
  <Application>WPS 演示</Application>
  <PresentationFormat>宽屏</PresentationFormat>
  <Paragraphs>131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Century Gothic</vt:lpstr>
      <vt:lpstr>思源黑体 CN Regular</vt:lpstr>
      <vt:lpstr>微软雅黑</vt:lpstr>
      <vt:lpstr>Segoe UI Light</vt:lpstr>
      <vt:lpstr>思源黑体 CN Bold</vt:lpstr>
      <vt:lpstr>黑体</vt:lpstr>
      <vt:lpstr>Arial Unicode MS</vt:lpstr>
      <vt:lpstr>Calibri</vt:lpstr>
      <vt:lpstr>等线 Light</vt:lpstr>
      <vt:lpstr>等线</vt:lpstr>
      <vt:lpstr>Century Gothic</vt:lpstr>
      <vt:lpstr>思源黑体 CN Regular</vt:lpstr>
      <vt:lpstr>Yu Gothic Medium</vt:lpstr>
      <vt:lpstr>ScriptC</vt:lpstr>
      <vt:lpstr>BodoniPS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任务描述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老学生一枚</cp:lastModifiedBy>
  <cp:revision>21</cp:revision>
  <dcterms:created xsi:type="dcterms:W3CDTF">2020-03-20T08:42:00Z</dcterms:created>
  <dcterms:modified xsi:type="dcterms:W3CDTF">2024-10-25T08:47:17Z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v1.0_mb_iuqy76f/T1qIlwOH5cj0Gg==</vt:lpwstr>
  </property>
  <property fmtid="{D5CDD505-2E9C-101B-9397-08002B2CF9AE}" pid="4" name="ICV">
    <vt:lpwstr>C085185388934B8D90A2ABFB18F864BF_12</vt:lpwstr>
  </property>
</Properties>
</file>